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4" r:id="rId2"/>
    <p:sldId id="260" r:id="rId3"/>
    <p:sldId id="263" r:id="rId4"/>
    <p:sldId id="267" r:id="rId5"/>
    <p:sldId id="268" r:id="rId6"/>
    <p:sldId id="264" r:id="rId7"/>
    <p:sldId id="270" r:id="rId8"/>
    <p:sldId id="288" r:id="rId9"/>
    <p:sldId id="289" r:id="rId10"/>
    <p:sldId id="262" r:id="rId11"/>
    <p:sldId id="269" r:id="rId12"/>
    <p:sldId id="266" r:id="rId13"/>
    <p:sldId id="290" r:id="rId14"/>
    <p:sldId id="271" r:id="rId15"/>
    <p:sldId id="291" r:id="rId16"/>
    <p:sldId id="292" r:id="rId17"/>
    <p:sldId id="293" r:id="rId18"/>
    <p:sldId id="274" r:id="rId19"/>
    <p:sldId id="283" r:id="rId20"/>
    <p:sldId id="272" r:id="rId21"/>
    <p:sldId id="275" r:id="rId22"/>
    <p:sldId id="276" r:id="rId23"/>
    <p:sldId id="277" r:id="rId24"/>
    <p:sldId id="278" r:id="rId25"/>
    <p:sldId id="279" r:id="rId26"/>
    <p:sldId id="280" r:id="rId27"/>
    <p:sldId id="281" r:id="rId28"/>
    <p:sldId id="282" r:id="rId29"/>
    <p:sldId id="285" r:id="rId30"/>
    <p:sldId id="286" r:id="rId31"/>
    <p:sldId id="28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B7E22-C152-42BD-8472-31E79018A9AB}" type="datetimeFigureOut">
              <a:rPr lang="fr-FR" smtClean="0"/>
              <a:pPr/>
              <a:t>17/05/2018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87C62-7974-4A92-AAAE-8A4D43431C4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C07E14-083D-4817-B504-28D16125549D}"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5CEE8F-EA2A-489E-9DEB-9A09F8598493}" type="datetimeFigureOut">
              <a:rPr lang="fr-FR" smtClean="0"/>
              <a:pPr/>
              <a:t>17/05/2018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51550E-B3F9-4B52-AB5A-BBFE9D29425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CEE8F-EA2A-489E-9DEB-9A09F8598493}" type="datetimeFigureOut">
              <a:rPr lang="fr-FR" smtClean="0"/>
              <a:pPr/>
              <a:t>17/05/2018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550E-B3F9-4B52-AB5A-BBFE9D2942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3" descr="785053_1920_595_FSImage_1_edit_Pont-Aven_riviere_Aven1.jpg"/>
          <p:cNvPicPr>
            <a:picLocks noChangeAspect="1"/>
          </p:cNvPicPr>
          <p:nvPr/>
        </p:nvPicPr>
        <p:blipFill>
          <a:blip r:embed="rId3" cstate="print"/>
          <a:stretch>
            <a:fillRect/>
          </a:stretch>
        </p:blipFill>
        <p:spPr>
          <a:xfrm>
            <a:off x="539552" y="116632"/>
            <a:ext cx="8229600" cy="2550319"/>
          </a:xfrm>
          <a:prstGeom prst="rect">
            <a:avLst/>
          </a:prstGeom>
        </p:spPr>
      </p:pic>
      <p:sp>
        <p:nvSpPr>
          <p:cNvPr id="2" name="Titre 1"/>
          <p:cNvSpPr>
            <a:spLocks noGrp="1"/>
          </p:cNvSpPr>
          <p:nvPr>
            <p:ph type="ctrTitle"/>
          </p:nvPr>
        </p:nvSpPr>
        <p:spPr>
          <a:xfrm>
            <a:off x="755576" y="2492896"/>
            <a:ext cx="7772400" cy="1470025"/>
          </a:xfrm>
        </p:spPr>
        <p:txBody>
          <a:bodyPr/>
          <a:lstStyle/>
          <a:p>
            <a:r>
              <a:rPr lang="fr-FR" dirty="0" smtClean="0"/>
              <a:t>81</a:t>
            </a:r>
            <a:r>
              <a:rPr lang="fr-FR" baseline="30000" dirty="0" smtClean="0"/>
              <a:t>ème</a:t>
            </a:r>
            <a:r>
              <a:rPr lang="fr-FR" dirty="0" smtClean="0"/>
              <a:t> Café éco</a:t>
            </a:r>
            <a:endParaRPr lang="fr-FR" dirty="0"/>
          </a:p>
        </p:txBody>
      </p:sp>
      <p:sp>
        <p:nvSpPr>
          <p:cNvPr id="3" name="Sous-titre 2"/>
          <p:cNvSpPr>
            <a:spLocks noGrp="1"/>
          </p:cNvSpPr>
          <p:nvPr>
            <p:ph type="subTitle" idx="1"/>
          </p:nvPr>
        </p:nvSpPr>
        <p:spPr>
          <a:xfrm>
            <a:off x="1371600" y="3886200"/>
            <a:ext cx="6400800" cy="2207096"/>
          </a:xfrm>
        </p:spPr>
        <p:txBody>
          <a:bodyPr>
            <a:normAutofit/>
          </a:bodyPr>
          <a:lstStyle/>
          <a:p>
            <a:r>
              <a:rPr lang="fr-FR" dirty="0" smtClean="0">
                <a:solidFill>
                  <a:schemeClr val="tx1"/>
                </a:solidFill>
              </a:rPr>
              <a:t>Libre circulation des marchandises et des personnes, quelle limite pour la planète?</a:t>
            </a:r>
          </a:p>
          <a:p>
            <a:pPr algn="r"/>
            <a:r>
              <a:rPr lang="fr-FR" sz="1800" i="1" dirty="0" smtClean="0">
                <a:solidFill>
                  <a:schemeClr val="tx1"/>
                </a:solidFill>
              </a:rPr>
              <a:t>Jeudi 17 Mai 2018</a:t>
            </a:r>
          </a:p>
        </p:txBody>
      </p:sp>
      <p:sp>
        <p:nvSpPr>
          <p:cNvPr id="2050" name="AutoShape 2" descr="Résultat de recherche d'images pour &quot;pont ave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ésultat de recherche d'images pour &quot;pont ave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transport : une activité à risque!</a:t>
            </a:r>
            <a:endParaRPr lang="fr-FR"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96291" y="2132856"/>
            <a:ext cx="4264313" cy="3384376"/>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819774" y="1585044"/>
            <a:ext cx="2518540" cy="4004196"/>
          </a:xfrm>
          <a:prstGeom prst="rect">
            <a:avLst/>
          </a:prstGeom>
          <a:noFill/>
          <a:ln w="9525">
            <a:noFill/>
            <a:miter lim="800000"/>
            <a:headEnd/>
            <a:tailEnd/>
          </a:ln>
        </p:spPr>
      </p:pic>
      <p:sp>
        <p:nvSpPr>
          <p:cNvPr id="8" name="ZoneTexte 7"/>
          <p:cNvSpPr txBox="1"/>
          <p:nvPr/>
        </p:nvSpPr>
        <p:spPr>
          <a:xfrm>
            <a:off x="371406" y="5733256"/>
            <a:ext cx="8772594" cy="923330"/>
          </a:xfrm>
          <a:prstGeom prst="rect">
            <a:avLst/>
          </a:prstGeom>
          <a:noFill/>
        </p:spPr>
        <p:txBody>
          <a:bodyPr wrap="square" rtlCol="0">
            <a:spAutoFit/>
          </a:bodyPr>
          <a:lstStyle/>
          <a:p>
            <a:r>
              <a:rPr lang="fr-FR" dirty="0" smtClean="0"/>
              <a:t>Historiquement, le transporteur est aussi le propriétaire de la cargaison qu’il espère vendre</a:t>
            </a:r>
          </a:p>
          <a:p>
            <a:r>
              <a:rPr lang="fr-FR" dirty="0" smtClean="0"/>
              <a:t>avec un profit suffisant pour couvrir son risque. Le transport au loin reste réservé aux produits de forte valeur unitaire et/ou à fort potentiel de marge.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2800" dirty="0" smtClean="0"/>
              <a:t>Le transport devient un métier à part entière, facteur de baisse des coûts et d’accroissement des volumes transportés</a:t>
            </a:r>
            <a:endParaRPr lang="fr-FR" sz="2800" dirty="0"/>
          </a:p>
        </p:txBody>
      </p:sp>
      <p:sp>
        <p:nvSpPr>
          <p:cNvPr id="6" name="Espace réservé du contenu 5"/>
          <p:cNvSpPr>
            <a:spLocks noGrp="1"/>
          </p:cNvSpPr>
          <p:nvPr>
            <p:ph idx="1"/>
          </p:nvPr>
        </p:nvSpPr>
        <p:spPr/>
        <p:txBody>
          <a:bodyPr>
            <a:normAutofit fontScale="70000" lnSpcReduction="20000"/>
          </a:bodyPr>
          <a:lstStyle/>
          <a:p>
            <a:r>
              <a:rPr lang="fr-FR" dirty="0" smtClean="0"/>
              <a:t>Les assurances permettent de protéger le propriétaire de la cargaison des aléas du voyage.</a:t>
            </a:r>
          </a:p>
          <a:p>
            <a:r>
              <a:rPr lang="fr-FR" dirty="0" smtClean="0"/>
              <a:t>Le groupage de cargaisons de différents propriétaires permet la répartition des frais, et évite à ceux–ci d’être présents aux deux bouts de la chaîne, voire tout au long du trajet.</a:t>
            </a:r>
          </a:p>
          <a:p>
            <a:r>
              <a:rPr lang="fr-FR" dirty="0" smtClean="0"/>
              <a:t>La spécialisation est un facteur de maîtrise et de perfectionnement des savoir faire.</a:t>
            </a:r>
          </a:p>
          <a:p>
            <a:r>
              <a:rPr lang="fr-FR" dirty="0" smtClean="0"/>
              <a:t>En parallèle, l’évolution technologique (vapeur puis moteur à explosion) renforce l’autonomie du transport par rapport à la cargaison : augmentation de la taille des supports, des vitesses, mais aussi des investissements et du risque économique.</a:t>
            </a:r>
          </a:p>
          <a:p>
            <a:r>
              <a:rPr lang="fr-FR" dirty="0" smtClean="0"/>
              <a:t>Cercle vertueux (?) de la baisse des tarifs et de l’accroissement des volumes.</a:t>
            </a:r>
          </a:p>
          <a:p>
            <a:r>
              <a:rPr lang="fr-FR" dirty="0" smtClean="0"/>
              <a:t>Il reste néanmoins des flottes intégrées.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04695" y="548680"/>
            <a:ext cx="7655737" cy="5868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rmAutofit/>
          </a:bodyPr>
          <a:lstStyle/>
          <a:p>
            <a:r>
              <a:rPr lang="fr-FR" sz="4000" dirty="0" smtClean="0"/>
              <a:t>Oui mais…</a:t>
            </a:r>
            <a:endParaRPr lang="fr-FR"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72657" y="576664"/>
            <a:ext cx="7659784" cy="5516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043608" y="259853"/>
            <a:ext cx="7632848" cy="5893504"/>
          </a:xfrm>
          <a:prstGeom prst="rect">
            <a:avLst/>
          </a:prstGeom>
          <a:noFill/>
          <a:ln w="9525">
            <a:noFill/>
            <a:miter lim="800000"/>
            <a:headEnd/>
            <a:tailEnd/>
          </a:ln>
        </p:spPr>
      </p:pic>
      <p:sp>
        <p:nvSpPr>
          <p:cNvPr id="4" name="Rectangle à coins arrondis 3"/>
          <p:cNvSpPr/>
          <p:nvPr/>
        </p:nvSpPr>
        <p:spPr>
          <a:xfrm>
            <a:off x="179512" y="3861048"/>
            <a:ext cx="1202432" cy="1080120"/>
          </a:xfrm>
          <a:prstGeom prst="wedgeRoundRectCallout">
            <a:avLst>
              <a:gd name="adj1" fmla="val 451934"/>
              <a:gd name="adj2" fmla="val -235755"/>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Transport</a:t>
            </a:r>
          </a:p>
          <a:p>
            <a:pPr algn="ctr"/>
            <a:r>
              <a:rPr lang="fr-FR" b="1" dirty="0" smtClean="0">
                <a:solidFill>
                  <a:schemeClr val="tx1"/>
                </a:solidFill>
              </a:rPr>
              <a:t>+68%  depuis 1990</a:t>
            </a:r>
          </a:p>
        </p:txBody>
      </p:sp>
      <p:sp>
        <p:nvSpPr>
          <p:cNvPr id="6" name="Pensées 5"/>
          <p:cNvSpPr/>
          <p:nvPr/>
        </p:nvSpPr>
        <p:spPr>
          <a:xfrm>
            <a:off x="251520" y="188640"/>
            <a:ext cx="1656184" cy="1152128"/>
          </a:xfrm>
          <a:prstGeom prst="cloudCallout">
            <a:avLst>
              <a:gd name="adj1" fmla="val 311544"/>
              <a:gd name="adj2" fmla="val 40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Tous secteurs</a:t>
            </a:r>
          </a:p>
          <a:p>
            <a:pPr algn="ctr"/>
            <a:r>
              <a:rPr lang="fr-FR" b="1" dirty="0" smtClean="0"/>
              <a:t>+57%</a:t>
            </a:r>
            <a:endParaRPr lang="fr-FR" b="1" dirty="0"/>
          </a:p>
        </p:txBody>
      </p:sp>
      <p:sp>
        <p:nvSpPr>
          <p:cNvPr id="7" name="ZoneTexte 6"/>
          <p:cNvSpPr txBox="1"/>
          <p:nvPr/>
        </p:nvSpPr>
        <p:spPr>
          <a:xfrm>
            <a:off x="323528" y="6381328"/>
            <a:ext cx="4263218" cy="369332"/>
          </a:xfrm>
          <a:prstGeom prst="rect">
            <a:avLst/>
          </a:prstGeom>
          <a:noFill/>
        </p:spPr>
        <p:txBody>
          <a:bodyPr wrap="none" rtlCol="0">
            <a:spAutoFit/>
          </a:bodyPr>
          <a:lstStyle/>
          <a:p>
            <a:r>
              <a:rPr lang="fr-FR" dirty="0" smtClean="0"/>
              <a:t>Source : Agence internationale de l’énergie.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922114"/>
          </a:xfrm>
        </p:spPr>
        <p:txBody>
          <a:bodyPr/>
          <a:lstStyle/>
          <a:p>
            <a:r>
              <a:rPr lang="fr-FR" dirty="0" smtClean="0"/>
              <a:t>Les ambitions de la COP 21 </a:t>
            </a:r>
            <a:endParaRPr lang="fr-FR" dirty="0"/>
          </a:p>
        </p:txBody>
      </p:sp>
      <p:sp>
        <p:nvSpPr>
          <p:cNvPr id="4" name="ZoneTexte 3"/>
          <p:cNvSpPr txBox="1"/>
          <p:nvPr/>
        </p:nvSpPr>
        <p:spPr>
          <a:xfrm>
            <a:off x="611560" y="6309320"/>
            <a:ext cx="3562963" cy="369332"/>
          </a:xfrm>
          <a:prstGeom prst="rect">
            <a:avLst/>
          </a:prstGeom>
          <a:noFill/>
        </p:spPr>
        <p:txBody>
          <a:bodyPr wrap="none" rtlCol="0">
            <a:spAutoFit/>
          </a:bodyPr>
          <a:lstStyle/>
          <a:p>
            <a:r>
              <a:rPr lang="fr-FR" dirty="0" smtClean="0"/>
              <a:t>Source : www.climatewatchdata.org</a:t>
            </a:r>
            <a:endParaRPr lang="fr-FR" dirty="0"/>
          </a:p>
        </p:txBody>
      </p:sp>
      <p:pic>
        <p:nvPicPr>
          <p:cNvPr id="1028" name="Picture 4"/>
          <p:cNvPicPr>
            <a:picLocks noChangeAspect="1" noChangeArrowheads="1"/>
          </p:cNvPicPr>
          <p:nvPr/>
        </p:nvPicPr>
        <p:blipFill>
          <a:blip r:embed="rId2" cstate="print"/>
          <a:srcRect/>
          <a:stretch>
            <a:fillRect/>
          </a:stretch>
        </p:blipFill>
        <p:spPr bwMode="auto">
          <a:xfrm>
            <a:off x="80963" y="1309688"/>
            <a:ext cx="8982075"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128713" y="119323"/>
            <a:ext cx="7547743" cy="6086216"/>
          </a:xfrm>
          <a:prstGeom prst="rect">
            <a:avLst/>
          </a:prstGeom>
          <a:noFill/>
          <a:ln w="9525">
            <a:noFill/>
            <a:miter lim="800000"/>
            <a:headEnd/>
            <a:tailEnd/>
          </a:ln>
        </p:spPr>
      </p:pic>
      <p:sp>
        <p:nvSpPr>
          <p:cNvPr id="3" name="ZoneTexte 2"/>
          <p:cNvSpPr txBox="1"/>
          <p:nvPr/>
        </p:nvSpPr>
        <p:spPr>
          <a:xfrm>
            <a:off x="467544" y="6237312"/>
            <a:ext cx="7406708" cy="369332"/>
          </a:xfrm>
          <a:prstGeom prst="rect">
            <a:avLst/>
          </a:prstGeom>
          <a:noFill/>
        </p:spPr>
        <p:txBody>
          <a:bodyPr wrap="none" rtlCol="0">
            <a:spAutoFit/>
          </a:bodyPr>
          <a:lstStyle/>
          <a:p>
            <a:r>
              <a:rPr lang="fr-FR" dirty="0" smtClean="0"/>
              <a:t>Source : ONU , rapport 2017 sur l’écart d’émissions (</a:t>
            </a:r>
            <a:r>
              <a:rPr lang="fr-FR" i="1" dirty="0" smtClean="0"/>
              <a:t>The </a:t>
            </a:r>
            <a:r>
              <a:rPr lang="fr-FR" i="1" dirty="0" err="1" smtClean="0"/>
              <a:t>emissions</a:t>
            </a:r>
            <a:r>
              <a:rPr lang="fr-FR" i="1" dirty="0" smtClean="0"/>
              <a:t> gap report)</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Contribution des différents modes de transports aux gaz à effet de serre</a:t>
            </a:r>
            <a:endParaRPr lang="fr-FR" dirty="0"/>
          </a:p>
        </p:txBody>
      </p:sp>
      <p:pic>
        <p:nvPicPr>
          <p:cNvPr id="1026" name="Picture 2"/>
          <p:cNvPicPr>
            <a:picLocks noChangeAspect="1" noChangeArrowheads="1"/>
          </p:cNvPicPr>
          <p:nvPr/>
        </p:nvPicPr>
        <p:blipFill>
          <a:blip r:embed="rId2" cstate="print"/>
          <a:srcRect t="22619"/>
          <a:stretch>
            <a:fillRect/>
          </a:stretch>
        </p:blipFill>
        <p:spPr bwMode="auto">
          <a:xfrm>
            <a:off x="75118" y="1628800"/>
            <a:ext cx="9068882" cy="4680520"/>
          </a:xfrm>
          <a:prstGeom prst="rect">
            <a:avLst/>
          </a:prstGeom>
          <a:noFill/>
          <a:ln w="9525">
            <a:noFill/>
            <a:miter lim="800000"/>
            <a:headEnd/>
            <a:tailEnd/>
          </a:ln>
        </p:spPr>
      </p:pic>
      <p:sp>
        <p:nvSpPr>
          <p:cNvPr id="4" name="ZoneTexte 3"/>
          <p:cNvSpPr txBox="1"/>
          <p:nvPr/>
        </p:nvSpPr>
        <p:spPr>
          <a:xfrm>
            <a:off x="35496" y="6309320"/>
            <a:ext cx="9040167" cy="369332"/>
          </a:xfrm>
          <a:prstGeom prst="rect">
            <a:avLst/>
          </a:prstGeom>
          <a:noFill/>
        </p:spPr>
        <p:txBody>
          <a:bodyPr wrap="none" rtlCol="0">
            <a:spAutoFit/>
          </a:bodyPr>
          <a:lstStyle/>
          <a:p>
            <a:r>
              <a:rPr lang="fr-FR" dirty="0" smtClean="0"/>
              <a:t>Source : UNCTAD 2014 (commission des nations unies pour le commerce et le développement)</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rmAutofit/>
          </a:bodyPr>
          <a:lstStyle/>
          <a:p>
            <a:r>
              <a:rPr lang="fr-FR" sz="3600" dirty="0" smtClean="0"/>
              <a:t>Quelques données relatives à la France.</a:t>
            </a:r>
            <a:endParaRPr lang="fr-FR"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Le transport, complément indispensable de la production pour le marché</a:t>
            </a:r>
            <a:endParaRPr lang="fr-FR" sz="3200" dirty="0"/>
          </a:p>
        </p:txBody>
      </p:sp>
      <p:pic>
        <p:nvPicPr>
          <p:cNvPr id="1026" name="Picture 2"/>
          <p:cNvPicPr>
            <a:picLocks noChangeAspect="1" noChangeArrowheads="1"/>
          </p:cNvPicPr>
          <p:nvPr/>
        </p:nvPicPr>
        <p:blipFill>
          <a:blip r:embed="rId2" cstate="print"/>
          <a:srcRect/>
          <a:stretch>
            <a:fillRect/>
          </a:stretch>
        </p:blipFill>
        <p:spPr bwMode="auto">
          <a:xfrm>
            <a:off x="323528" y="1412776"/>
            <a:ext cx="1223537" cy="150910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63688" y="2060848"/>
            <a:ext cx="1440160" cy="964175"/>
          </a:xfrm>
          <a:prstGeom prst="rect">
            <a:avLst/>
          </a:prstGeom>
          <a:noFill/>
          <a:ln w="9525">
            <a:noFill/>
            <a:miter lim="800000"/>
            <a:headEnd/>
            <a:tailEnd/>
          </a:ln>
        </p:spPr>
      </p:pic>
      <p:pic>
        <p:nvPicPr>
          <p:cNvPr id="1029" name="Picture 5" descr="File:HÃ©raldique meuble Moulin.svg"/>
          <p:cNvPicPr>
            <a:picLocks noChangeAspect="1" noChangeArrowheads="1"/>
          </p:cNvPicPr>
          <p:nvPr/>
        </p:nvPicPr>
        <p:blipFill>
          <a:blip r:embed="rId4" cstate="print"/>
          <a:srcRect/>
          <a:stretch>
            <a:fillRect/>
          </a:stretch>
        </p:blipFill>
        <p:spPr bwMode="auto">
          <a:xfrm>
            <a:off x="3131840" y="1340768"/>
            <a:ext cx="1718220" cy="171822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5076056" y="2132856"/>
            <a:ext cx="1404611" cy="940375"/>
          </a:xfrm>
          <a:prstGeom prst="rect">
            <a:avLst/>
          </a:prstGeom>
          <a:noFill/>
          <a:ln w="9525">
            <a:noFill/>
            <a:miter lim="800000"/>
            <a:headEnd/>
            <a:tailEnd/>
          </a:ln>
        </p:spPr>
      </p:pic>
      <p:pic>
        <p:nvPicPr>
          <p:cNvPr id="1031" name="Picture 7" descr="RÃ©sultat de recherche d'images pour &quot;boulangerie dessin&quot;"/>
          <p:cNvPicPr>
            <a:picLocks noChangeAspect="1" noChangeArrowheads="1"/>
          </p:cNvPicPr>
          <p:nvPr/>
        </p:nvPicPr>
        <p:blipFill>
          <a:blip r:embed="rId5" cstate="print"/>
          <a:srcRect/>
          <a:stretch>
            <a:fillRect/>
          </a:stretch>
        </p:blipFill>
        <p:spPr bwMode="auto">
          <a:xfrm>
            <a:off x="827584" y="3645024"/>
            <a:ext cx="1656184" cy="881864"/>
          </a:xfrm>
          <a:prstGeom prst="rect">
            <a:avLst/>
          </a:prstGeom>
          <a:noFill/>
        </p:spPr>
      </p:pic>
      <p:pic>
        <p:nvPicPr>
          <p:cNvPr id="1033" name="Picture 9" descr="RÃ©sultat de recherche d'images pour &quot;boulangerie dessin&quot;"/>
          <p:cNvPicPr>
            <a:picLocks noChangeAspect="1" noChangeArrowheads="1"/>
          </p:cNvPicPr>
          <p:nvPr/>
        </p:nvPicPr>
        <p:blipFill>
          <a:blip r:embed="rId6" cstate="print"/>
          <a:srcRect/>
          <a:stretch>
            <a:fillRect/>
          </a:stretch>
        </p:blipFill>
        <p:spPr bwMode="auto">
          <a:xfrm>
            <a:off x="3347864" y="3573016"/>
            <a:ext cx="1665451" cy="1143078"/>
          </a:xfrm>
          <a:prstGeom prst="rect">
            <a:avLst/>
          </a:prstGeom>
          <a:noFill/>
        </p:spPr>
      </p:pic>
      <p:pic>
        <p:nvPicPr>
          <p:cNvPr id="1035" name="Picture 11" descr="RÃ©sultat de recherche d'images pour &quot;boulangerie dessin&quot;"/>
          <p:cNvPicPr>
            <a:picLocks noChangeAspect="1" noChangeArrowheads="1"/>
          </p:cNvPicPr>
          <p:nvPr/>
        </p:nvPicPr>
        <p:blipFill>
          <a:blip r:embed="rId7" cstate="print"/>
          <a:srcRect/>
          <a:stretch>
            <a:fillRect/>
          </a:stretch>
        </p:blipFill>
        <p:spPr bwMode="auto">
          <a:xfrm>
            <a:off x="6156176" y="3645024"/>
            <a:ext cx="1521727" cy="1212531"/>
          </a:xfrm>
          <a:prstGeom prst="rect">
            <a:avLst/>
          </a:prstGeom>
          <a:noFill/>
        </p:spPr>
      </p:pic>
      <p:cxnSp>
        <p:nvCxnSpPr>
          <p:cNvPr id="11" name="Connecteur en arc 10"/>
          <p:cNvCxnSpPr/>
          <p:nvPr/>
        </p:nvCxnSpPr>
        <p:spPr>
          <a:xfrm>
            <a:off x="6444208" y="2636912"/>
            <a:ext cx="791178" cy="100384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rc 20"/>
          <p:cNvCxnSpPr>
            <a:stCxn id="1033" idx="0"/>
            <a:endCxn id="1031" idx="0"/>
          </p:cNvCxnSpPr>
          <p:nvPr/>
        </p:nvCxnSpPr>
        <p:spPr>
          <a:xfrm rot="16200000" flipH="1" flipV="1">
            <a:off x="2882129" y="2346563"/>
            <a:ext cx="72008" cy="2524914"/>
          </a:xfrm>
          <a:prstGeom prst="curvedConnector3">
            <a:avLst>
              <a:gd name="adj1" fmla="val -3174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a:stCxn id="1035" idx="0"/>
            <a:endCxn id="1033" idx="0"/>
          </p:cNvCxnSpPr>
          <p:nvPr/>
        </p:nvCxnSpPr>
        <p:spPr>
          <a:xfrm rot="16200000" flipV="1">
            <a:off x="5512811" y="2240795"/>
            <a:ext cx="72008" cy="2736450"/>
          </a:xfrm>
          <a:prstGeom prst="curvedConnector3">
            <a:avLst>
              <a:gd name="adj1" fmla="val 4174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en arc 26"/>
          <p:cNvCxnSpPr>
            <a:stCxn id="1031" idx="0"/>
          </p:cNvCxnSpPr>
          <p:nvPr/>
        </p:nvCxnSpPr>
        <p:spPr>
          <a:xfrm rot="5400000" flipH="1" flipV="1">
            <a:off x="2573778" y="2078850"/>
            <a:ext cx="648072" cy="248427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37" name="AutoShape 13" descr="RÃ©sultat de recherche d'images pour &quot;foule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9" name="AutoShape 15" descr="RÃ©sultat de recherche d'images pour &quot;foule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1" name="Picture 17" descr="RÃ©sultat de recherche d'images pour &quot;foule dessin&quot;"/>
          <p:cNvPicPr>
            <a:picLocks noChangeAspect="1" noChangeArrowheads="1"/>
          </p:cNvPicPr>
          <p:nvPr/>
        </p:nvPicPr>
        <p:blipFill>
          <a:blip r:embed="rId8" cstate="print"/>
          <a:srcRect/>
          <a:stretch>
            <a:fillRect/>
          </a:stretch>
        </p:blipFill>
        <p:spPr bwMode="auto">
          <a:xfrm>
            <a:off x="2699792" y="5301208"/>
            <a:ext cx="3162300" cy="1447801"/>
          </a:xfrm>
          <a:prstGeom prst="rect">
            <a:avLst/>
          </a:prstGeom>
          <a:noFill/>
        </p:spPr>
      </p:pic>
      <p:cxnSp>
        <p:nvCxnSpPr>
          <p:cNvPr id="33" name="Connecteur droit avec flèche 32"/>
          <p:cNvCxnSpPr>
            <a:stCxn id="1041" idx="1"/>
          </p:cNvCxnSpPr>
          <p:nvPr/>
        </p:nvCxnSpPr>
        <p:spPr>
          <a:xfrm flipH="1" flipV="1">
            <a:off x="1763688" y="4437113"/>
            <a:ext cx="936104" cy="1587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041" idx="0"/>
          </p:cNvCxnSpPr>
          <p:nvPr/>
        </p:nvCxnSpPr>
        <p:spPr>
          <a:xfrm flipV="1">
            <a:off x="4280942" y="4797152"/>
            <a:ext cx="302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041" idx="3"/>
            <a:endCxn id="1035" idx="2"/>
          </p:cNvCxnSpPr>
          <p:nvPr/>
        </p:nvCxnSpPr>
        <p:spPr>
          <a:xfrm flipV="1">
            <a:off x="5862092" y="4857555"/>
            <a:ext cx="1054948" cy="1167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92869" y="692696"/>
            <a:ext cx="8268506"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6309320"/>
            <a:ext cx="3999172" cy="369332"/>
          </a:xfrm>
          <a:prstGeom prst="rect">
            <a:avLst/>
          </a:prstGeom>
          <a:noFill/>
        </p:spPr>
        <p:txBody>
          <a:bodyPr wrap="none" rtlCol="0">
            <a:spAutoFit/>
          </a:bodyPr>
          <a:lstStyle/>
          <a:p>
            <a:r>
              <a:rPr lang="fr-FR" dirty="0" smtClean="0"/>
              <a:t>PRG = potentiel de réchauffement global</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827584" y="620688"/>
            <a:ext cx="7670095" cy="5486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476672"/>
            <a:ext cx="8058521" cy="5705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3121" y="836712"/>
            <a:ext cx="849744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30898" y="1124744"/>
            <a:ext cx="722265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perspectives…</a:t>
            </a:r>
            <a:endParaRPr lang="fr-FR" dirty="0"/>
          </a:p>
        </p:txBody>
      </p:sp>
      <p:sp>
        <p:nvSpPr>
          <p:cNvPr id="4" name="Espace réservé du contenu 3"/>
          <p:cNvSpPr>
            <a:spLocks noGrp="1"/>
          </p:cNvSpPr>
          <p:nvPr>
            <p:ph sz="half" idx="2"/>
          </p:nvPr>
        </p:nvSpPr>
        <p:spPr/>
        <p:txBody>
          <a:bodyPr/>
          <a:lstStyle/>
          <a:p>
            <a:r>
              <a:rPr lang="fr-FR" dirty="0" smtClean="0"/>
              <a:t>Selon le forum international des transports, l’écart d’émissions dues au transport par personne va se réduire avec la croissance des pays hors OCDE. </a:t>
            </a:r>
            <a:endParaRPr lang="fr-FR"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457200" y="1648465"/>
            <a:ext cx="4038600" cy="4429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demande de transport va continuer de croître…</a:t>
            </a:r>
            <a:endParaRPr lang="fr-FR"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57200" y="1733666"/>
            <a:ext cx="4038600" cy="4259030"/>
          </a:xfrm>
          <a:prstGeom prst="rect">
            <a:avLst/>
          </a:prstGeom>
          <a:noFill/>
          <a:ln w="9525">
            <a:noFill/>
            <a:miter lim="800000"/>
            <a:headEnd/>
            <a:tailEnd/>
          </a:ln>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648200" y="1726291"/>
            <a:ext cx="4038600" cy="4273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émissions de CO2 aussi</a:t>
            </a:r>
            <a:endParaRPr lang="fr-FR" dirty="0"/>
          </a:p>
        </p:txBody>
      </p:sp>
      <p:pic>
        <p:nvPicPr>
          <p:cNvPr id="7170" name="Picture 2"/>
          <p:cNvPicPr>
            <a:picLocks noGrp="1" noChangeAspect="1" noChangeArrowheads="1"/>
          </p:cNvPicPr>
          <p:nvPr>
            <p:ph idx="1"/>
          </p:nvPr>
        </p:nvPicPr>
        <p:blipFill>
          <a:blip r:embed="rId2" cstate="print"/>
          <a:stretch>
            <a:fillRect/>
          </a:stretch>
        </p:blipFill>
        <p:spPr bwMode="auto">
          <a:xfrm>
            <a:off x="2123729" y="1344423"/>
            <a:ext cx="4825954" cy="4964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200" dirty="0" smtClean="0"/>
              <a:t>Le scénario « bas carbone » ne permettrait que le maintien en 2050 du niveau actuel d’émissions.</a:t>
            </a:r>
            <a:endParaRPr lang="fr-FR" sz="3200" dirty="0"/>
          </a:p>
        </p:txBody>
      </p:sp>
      <p:sp>
        <p:nvSpPr>
          <p:cNvPr id="6" name="Espace réservé du contenu 5"/>
          <p:cNvSpPr>
            <a:spLocks noGrp="1"/>
          </p:cNvSpPr>
          <p:nvPr>
            <p:ph sz="half" idx="2"/>
          </p:nvPr>
        </p:nvSpPr>
        <p:spPr>
          <a:xfrm>
            <a:off x="4648200" y="1600200"/>
            <a:ext cx="4038600" cy="4637112"/>
          </a:xfrm>
        </p:spPr>
        <p:txBody>
          <a:bodyPr>
            <a:normAutofit fontScale="85000" lnSpcReduction="20000"/>
          </a:bodyPr>
          <a:lstStyle/>
          <a:p>
            <a:r>
              <a:rPr lang="fr-FR" dirty="0" smtClean="0"/>
              <a:t>Selon le Forum, les politiques envisagées pour contrôler les émissions de CO2 ne seront pas suffisantes pour tenir les objectifs relatifs au climat.</a:t>
            </a:r>
          </a:p>
          <a:p>
            <a:r>
              <a:rPr lang="fr-FR" dirty="0" smtClean="0"/>
              <a:t>Une innovation accélérée et des choix radicaux en matière de mobilité partagée, de changement dans les chaînes d’approvisionnement et de nouveaux modes de transports sont nécessaires.</a:t>
            </a:r>
            <a:endParaRPr lang="fr-FR"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402542" y="1556792"/>
            <a:ext cx="4175610" cy="4389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Qui n’a rêvé d’une croisière aux Caraïbes? </a:t>
            </a:r>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1043608" y="1412776"/>
            <a:ext cx="7263903" cy="525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deux moteurs du transport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 commerce</a:t>
            </a:r>
          </a:p>
          <a:p>
            <a:r>
              <a:rPr lang="fr-FR" dirty="0" smtClean="0"/>
              <a:t>La division du travail</a:t>
            </a:r>
          </a:p>
          <a:p>
            <a:r>
              <a:rPr lang="fr-FR" dirty="0" smtClean="0"/>
              <a:t>Les deux se combinent par le biais de la spécialisation et de la production de masse, qui éloignent les lieux de production de ceux de la consommation et renforcent donc la demande de transport.</a:t>
            </a:r>
          </a:p>
          <a:p>
            <a:r>
              <a:rPr lang="fr-FR" dirty="0" smtClean="0"/>
              <a:t>L’éclatement des chaînes de valeur renforce le phénomène.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8713" y="1677988"/>
            <a:ext cx="7825807" cy="3983260"/>
          </a:xfrm>
          <a:prstGeom prst="rect">
            <a:avLst/>
          </a:prstGeom>
          <a:noFill/>
          <a:ln w="9525">
            <a:noFill/>
            <a:miter lim="800000"/>
            <a:headEnd/>
            <a:tailEnd/>
          </a:ln>
          <a:effectLst/>
        </p:spPr>
      </p:pic>
      <p:sp>
        <p:nvSpPr>
          <p:cNvPr id="4" name="Titre 3"/>
          <p:cNvSpPr>
            <a:spLocks noGrp="1"/>
          </p:cNvSpPr>
          <p:nvPr>
            <p:ph type="title"/>
          </p:nvPr>
        </p:nvSpPr>
        <p:spPr/>
        <p:txBody>
          <a:bodyPr>
            <a:normAutofit fontScale="90000"/>
          </a:bodyPr>
          <a:lstStyle/>
          <a:p>
            <a:r>
              <a:rPr lang="fr-FR" dirty="0" smtClean="0"/>
              <a:t>Toujours plus grand…mais au gaz naturel</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Y a pas que le CO2!</a:t>
            </a:r>
            <a:endParaRPr lang="fr-FR"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323528" y="2204864"/>
            <a:ext cx="4276839" cy="3528392"/>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932040" y="2132856"/>
            <a:ext cx="4059734" cy="161370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049427" y="3861048"/>
            <a:ext cx="3930790"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148064" y="188640"/>
            <a:ext cx="3816424" cy="6425736"/>
          </a:xfrm>
          <a:prstGeom prst="rect">
            <a:avLst/>
          </a:prstGeom>
          <a:noFill/>
          <a:ln w="9525">
            <a:noFill/>
            <a:miter lim="800000"/>
            <a:headEnd/>
            <a:tailEnd/>
          </a:ln>
        </p:spPr>
      </p:pic>
      <p:sp>
        <p:nvSpPr>
          <p:cNvPr id="4" name="Espace réservé du contenu 3"/>
          <p:cNvSpPr>
            <a:spLocks noGrp="1"/>
          </p:cNvSpPr>
          <p:nvPr>
            <p:ph sz="half" idx="1"/>
          </p:nvPr>
        </p:nvSpPr>
        <p:spPr/>
        <p:txBody>
          <a:bodyPr>
            <a:normAutofit fontScale="92500" lnSpcReduction="20000"/>
          </a:bodyPr>
          <a:lstStyle/>
          <a:p>
            <a:r>
              <a:rPr lang="fr-FR" dirty="0" smtClean="0"/>
              <a:t>L’assemblage d’un Iphone5 en Chine ne représente que 4% de sa valeur totale.</a:t>
            </a:r>
          </a:p>
          <a:p>
            <a:r>
              <a:rPr lang="fr-FR" dirty="0" smtClean="0"/>
              <a:t>Mais il a fallu acheminer la totalité des composants depuis le Japon, les Etats unis, l’Europe, la Corée du sud.</a:t>
            </a:r>
          </a:p>
          <a:p>
            <a:r>
              <a:rPr lang="fr-FR" dirty="0" smtClean="0"/>
              <a:t>Puis réexpédier les appareils terminés dans le monde entier…</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80728"/>
            <a:ext cx="9078443" cy="5224810"/>
          </a:xfrm>
          <a:prstGeom prst="rect">
            <a:avLst/>
          </a:prstGeom>
          <a:noFill/>
          <a:ln w="9525">
            <a:noFill/>
            <a:miter lim="800000"/>
            <a:headEnd/>
            <a:tailEnd/>
          </a:ln>
        </p:spPr>
      </p:pic>
      <p:sp>
        <p:nvSpPr>
          <p:cNvPr id="3" name="ZoneTexte 2"/>
          <p:cNvSpPr txBox="1"/>
          <p:nvPr/>
        </p:nvSpPr>
        <p:spPr>
          <a:xfrm>
            <a:off x="899592" y="404664"/>
            <a:ext cx="1715791" cy="369332"/>
          </a:xfrm>
          <a:prstGeom prst="rect">
            <a:avLst/>
          </a:prstGeom>
          <a:noFill/>
        </p:spPr>
        <p:txBody>
          <a:bodyPr wrap="none" rtlCol="0">
            <a:spAutoFit/>
          </a:bodyPr>
          <a:lstStyle/>
          <a:p>
            <a:r>
              <a:rPr lang="fr-FR" dirty="0" smtClean="0"/>
              <a:t>Autre exemple…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Résultat : le commerce et donc le transport augmentent plus vite que le PNB mondial</a:t>
            </a:r>
            <a:endParaRPr lang="fr-FR" sz="3600" dirty="0"/>
          </a:p>
        </p:txBody>
      </p:sp>
      <p:sp>
        <p:nvSpPr>
          <p:cNvPr id="5" name="Espace réservé du contenu 4"/>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cstate="print"/>
          <a:srcRect/>
          <a:stretch>
            <a:fillRect/>
          </a:stretch>
        </p:blipFill>
        <p:spPr bwMode="auto">
          <a:xfrm>
            <a:off x="251520" y="182879"/>
            <a:ext cx="8738240" cy="635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en est-on arrivé là?</a:t>
            </a:r>
            <a:endParaRPr lang="fr-FR" dirty="0"/>
          </a:p>
        </p:txBody>
      </p:sp>
      <p:sp>
        <p:nvSpPr>
          <p:cNvPr id="3" name="Espace réservé du texte 2"/>
          <p:cNvSpPr>
            <a:spLocks noGrp="1"/>
          </p:cNvSpPr>
          <p:nvPr>
            <p:ph type="body" idx="1"/>
          </p:nvPr>
        </p:nvSpPr>
        <p:spPr>
          <a:xfrm>
            <a:off x="251520" y="1535113"/>
            <a:ext cx="4245868" cy="639762"/>
          </a:xfrm>
        </p:spPr>
        <p:txBody>
          <a:bodyPr>
            <a:normAutofit fontScale="92500"/>
          </a:bodyPr>
          <a:lstStyle/>
          <a:p>
            <a:r>
              <a:rPr lang="fr-FR" dirty="0" smtClean="0"/>
              <a:t>Montesquieu, le doux commerce…</a:t>
            </a:r>
            <a:endParaRPr lang="fr-FR" dirty="0"/>
          </a:p>
        </p:txBody>
      </p:sp>
      <p:sp>
        <p:nvSpPr>
          <p:cNvPr id="5" name="Espace réservé du texte 4"/>
          <p:cNvSpPr>
            <a:spLocks noGrp="1"/>
          </p:cNvSpPr>
          <p:nvPr>
            <p:ph type="body" sz="quarter" idx="3"/>
          </p:nvPr>
        </p:nvSpPr>
        <p:spPr>
          <a:xfrm>
            <a:off x="4572000" y="1556792"/>
            <a:ext cx="4572000" cy="639762"/>
          </a:xfrm>
        </p:spPr>
        <p:txBody>
          <a:bodyPr>
            <a:normAutofit fontScale="92500"/>
          </a:bodyPr>
          <a:lstStyle/>
          <a:p>
            <a:r>
              <a:rPr lang="fr-FR" dirty="0" smtClean="0"/>
              <a:t>David Ricardo, l’avantage comparatif </a:t>
            </a:r>
            <a:endParaRPr lang="fr-FR"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876291" y="2564904"/>
            <a:ext cx="2548741" cy="3240360"/>
          </a:xfrm>
          <a:prstGeom prst="rect">
            <a:avLst/>
          </a:prstGeom>
          <a:noFill/>
          <a:ln w="9525">
            <a:noFill/>
            <a:miter lim="800000"/>
            <a:headEnd/>
            <a:tailEnd/>
          </a:ln>
        </p:spPr>
      </p:pic>
      <p:pic>
        <p:nvPicPr>
          <p:cNvPr id="1028" name="Picture 4"/>
          <p:cNvPicPr>
            <a:picLocks noGrp="1" noChangeAspect="1" noChangeArrowheads="1"/>
          </p:cNvPicPr>
          <p:nvPr>
            <p:ph sz="quarter" idx="4"/>
          </p:nvPr>
        </p:nvPicPr>
        <p:blipFill>
          <a:blip r:embed="rId3" cstate="print"/>
          <a:srcRect/>
          <a:stretch>
            <a:fillRect/>
          </a:stretch>
        </p:blipFill>
        <p:spPr bwMode="auto">
          <a:xfrm>
            <a:off x="5508104" y="2564563"/>
            <a:ext cx="2376264" cy="3254986"/>
          </a:xfrm>
          <a:prstGeom prst="rect">
            <a:avLst/>
          </a:prstGeom>
          <a:noFill/>
          <a:ln w="9525">
            <a:noFill/>
            <a:miter lim="800000"/>
            <a:headEnd/>
            <a:tailEnd/>
          </a:ln>
        </p:spPr>
      </p:pic>
      <p:sp>
        <p:nvSpPr>
          <p:cNvPr id="12" name="ZoneTexte 11"/>
          <p:cNvSpPr txBox="1"/>
          <p:nvPr/>
        </p:nvSpPr>
        <p:spPr>
          <a:xfrm>
            <a:off x="1979712" y="6237312"/>
            <a:ext cx="3997633" cy="369332"/>
          </a:xfrm>
          <a:prstGeom prst="rect">
            <a:avLst/>
          </a:prstGeom>
          <a:noFill/>
        </p:spPr>
        <p:txBody>
          <a:bodyPr wrap="none" rtlCol="0">
            <a:spAutoFit/>
          </a:bodyPr>
          <a:lstStyle/>
          <a:p>
            <a:r>
              <a:rPr lang="fr-FR" b="1" dirty="0" smtClean="0"/>
              <a:t>Sans oublier l’évolution technologique…</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t>L’avantage comparatif selon David Ricardo (1817)</a:t>
            </a:r>
            <a:r>
              <a:rPr lang="fr-FR" sz="2800" dirty="0" smtClean="0"/>
              <a:t/>
            </a:r>
            <a:br>
              <a:rPr lang="fr-FR" sz="2800" dirty="0" smtClean="0"/>
            </a:br>
            <a:r>
              <a:rPr lang="fr-FR" sz="2800" b="1" dirty="0" smtClean="0"/>
              <a:t>Angleterre [1772/1823)</a:t>
            </a:r>
            <a:endParaRPr lang="fr-FR" sz="28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395536" y="2276872"/>
            <a:ext cx="6192687" cy="3468500"/>
          </a:xfrm>
          <a:prstGeom prst="rect">
            <a:avLst/>
          </a:prstGeom>
          <a:noFill/>
          <a:ln w="9525">
            <a:noFill/>
            <a:miter lim="800000"/>
            <a:headEnd/>
            <a:tailEnd/>
          </a:ln>
        </p:spPr>
      </p:pic>
      <p:sp>
        <p:nvSpPr>
          <p:cNvPr id="13" name="ZoneTexte 12"/>
          <p:cNvSpPr txBox="1"/>
          <p:nvPr/>
        </p:nvSpPr>
        <p:spPr>
          <a:xfrm>
            <a:off x="7596336" y="3501008"/>
            <a:ext cx="1245341" cy="923330"/>
          </a:xfrm>
          <a:prstGeom prst="rect">
            <a:avLst/>
          </a:prstGeom>
          <a:noFill/>
        </p:spPr>
        <p:txBody>
          <a:bodyPr wrap="none" rtlCol="0">
            <a:spAutoFit/>
          </a:bodyPr>
          <a:lstStyle/>
          <a:p>
            <a:r>
              <a:rPr lang="fr-FR" b="1" dirty="0" smtClean="0"/>
              <a:t>Au total:</a:t>
            </a:r>
          </a:p>
          <a:p>
            <a:r>
              <a:rPr lang="fr-FR" b="1" dirty="0" smtClean="0"/>
              <a:t>16 vins</a:t>
            </a:r>
          </a:p>
          <a:p>
            <a:r>
              <a:rPr lang="fr-FR" b="1" dirty="0" smtClean="0"/>
              <a:t>9 fromages</a:t>
            </a:r>
            <a:endParaRPr lang="fr-FR" b="1" dirty="0"/>
          </a:p>
        </p:txBody>
      </p:sp>
      <p:sp>
        <p:nvSpPr>
          <p:cNvPr id="17" name="ZoneTexte 16"/>
          <p:cNvSpPr txBox="1"/>
          <p:nvPr/>
        </p:nvSpPr>
        <p:spPr>
          <a:xfrm>
            <a:off x="323528" y="5877272"/>
            <a:ext cx="8551059" cy="646331"/>
          </a:xfrm>
          <a:prstGeom prst="rect">
            <a:avLst/>
          </a:prstGeom>
          <a:noFill/>
        </p:spPr>
        <p:txBody>
          <a:bodyPr wrap="none" rtlCol="0">
            <a:spAutoFit/>
          </a:bodyPr>
          <a:lstStyle/>
          <a:p>
            <a:r>
              <a:rPr lang="fr-FR" dirty="0" smtClean="0"/>
              <a:t>Le premier groupe est plus productif sur les deux produits, mais l’avantage comparatif est</a:t>
            </a:r>
          </a:p>
          <a:p>
            <a:r>
              <a:rPr lang="fr-FR" dirty="0" smtClean="0"/>
              <a:t> moindre sur le fromage.</a:t>
            </a:r>
            <a:endParaRPr lang="fr-FR" dirty="0"/>
          </a:p>
        </p:txBody>
      </p:sp>
      <p:sp>
        <p:nvSpPr>
          <p:cNvPr id="18" name="ZoneTexte 17"/>
          <p:cNvSpPr txBox="1"/>
          <p:nvPr/>
        </p:nvSpPr>
        <p:spPr>
          <a:xfrm>
            <a:off x="179512" y="1268760"/>
            <a:ext cx="8497647" cy="923330"/>
          </a:xfrm>
          <a:prstGeom prst="rect">
            <a:avLst/>
          </a:prstGeom>
          <a:noFill/>
        </p:spPr>
        <p:txBody>
          <a:bodyPr wrap="none" rtlCol="0">
            <a:spAutoFit/>
          </a:bodyPr>
          <a:lstStyle/>
          <a:p>
            <a:r>
              <a:rPr lang="fr-FR" dirty="0" smtClean="0"/>
              <a:t> Une illustration du principe de l'avantage comparatif  dans un cas fictif confrontant deux</a:t>
            </a:r>
          </a:p>
          <a:p>
            <a:r>
              <a:rPr lang="fr-FR" dirty="0" smtClean="0"/>
              <a:t>groupes d'individus, dont un groupe est plus efficace que l'autre dans les deux types de </a:t>
            </a:r>
          </a:p>
          <a:p>
            <a:r>
              <a:rPr lang="fr-FR" dirty="0" smtClean="0"/>
              <a:t>production envisagés (le fromage et le vin).</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5"/>
          <p:cNvSpPr txBox="1"/>
          <p:nvPr/>
        </p:nvSpPr>
        <p:spPr>
          <a:xfrm>
            <a:off x="144016" y="5445224"/>
            <a:ext cx="8820472"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smtClean="0"/>
              <a:t>La spécialisation de chacun des groupes dans la production pour laquelle ils disposent d'un avantage comparatif et le recours au libre-échange profitent à chacun d'entre eux et donc à la production totale.</a:t>
            </a:r>
            <a:endParaRPr lang="fr-FR" sz="1600" dirty="0"/>
          </a:p>
        </p:txBody>
      </p:sp>
      <p:pic>
        <p:nvPicPr>
          <p:cNvPr id="41986" name="Picture 2"/>
          <p:cNvPicPr>
            <a:picLocks noChangeAspect="1" noChangeArrowheads="1"/>
          </p:cNvPicPr>
          <p:nvPr/>
        </p:nvPicPr>
        <p:blipFill>
          <a:blip r:embed="rId2" cstate="print"/>
          <a:srcRect/>
          <a:stretch>
            <a:fillRect/>
          </a:stretch>
        </p:blipFill>
        <p:spPr bwMode="auto">
          <a:xfrm>
            <a:off x="467544" y="836712"/>
            <a:ext cx="5688632" cy="4116054"/>
          </a:xfrm>
          <a:prstGeom prst="rect">
            <a:avLst/>
          </a:prstGeom>
          <a:noFill/>
          <a:ln w="9525">
            <a:noFill/>
            <a:miter lim="800000"/>
            <a:headEnd/>
            <a:tailEnd/>
          </a:ln>
        </p:spPr>
      </p:pic>
      <p:sp>
        <p:nvSpPr>
          <p:cNvPr id="6" name="ZoneTexte 5"/>
          <p:cNvSpPr txBox="1"/>
          <p:nvPr/>
        </p:nvSpPr>
        <p:spPr>
          <a:xfrm>
            <a:off x="6948264" y="2348880"/>
            <a:ext cx="1791965" cy="923330"/>
          </a:xfrm>
          <a:prstGeom prst="rect">
            <a:avLst/>
          </a:prstGeom>
          <a:noFill/>
        </p:spPr>
        <p:txBody>
          <a:bodyPr wrap="none" rtlCol="0">
            <a:spAutoFit/>
          </a:bodyPr>
          <a:lstStyle/>
          <a:p>
            <a:r>
              <a:rPr lang="fr-FR" b="1" dirty="0" smtClean="0"/>
              <a:t>Au total:</a:t>
            </a:r>
          </a:p>
          <a:p>
            <a:r>
              <a:rPr lang="fr-FR" b="1" dirty="0" smtClean="0"/>
              <a:t>18 vins (+2)</a:t>
            </a:r>
          </a:p>
          <a:p>
            <a:r>
              <a:rPr lang="fr-FR" b="1" dirty="0" smtClean="0"/>
              <a:t>12 fromages (+3)</a:t>
            </a:r>
            <a:endParaRPr lang="fr-F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697</Words>
  <Application>Microsoft Office PowerPoint</Application>
  <PresentationFormat>Affichage à l'écran (4:3)</PresentationFormat>
  <Paragraphs>65</Paragraphs>
  <Slides>31</Slides>
  <Notes>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81ème Café éco</vt:lpstr>
      <vt:lpstr>Le transport, complément indispensable de la production pour le marché</vt:lpstr>
      <vt:lpstr>Les deux moteurs du transport</vt:lpstr>
      <vt:lpstr>Diapositive 4</vt:lpstr>
      <vt:lpstr>Diapositive 5</vt:lpstr>
      <vt:lpstr>Résultat : le commerce et donc le transport augmentent plus vite que le PNB mondial</vt:lpstr>
      <vt:lpstr>Comment en est-on arrivé là?</vt:lpstr>
      <vt:lpstr>L’avantage comparatif selon David Ricardo (1817) Angleterre [1772/1823)</vt:lpstr>
      <vt:lpstr>Diapositive 9</vt:lpstr>
      <vt:lpstr>Le transport : une activité à risque!</vt:lpstr>
      <vt:lpstr>Le transport devient un métier à part entière, facteur de baisse des coûts et d’accroissement des volumes transportés</vt:lpstr>
      <vt:lpstr>Diapositive 12</vt:lpstr>
      <vt:lpstr>Diapositive 13</vt:lpstr>
      <vt:lpstr>Diapositive 14</vt:lpstr>
      <vt:lpstr>Diapositive 15</vt:lpstr>
      <vt:lpstr>Les ambitions de la COP 21 </vt:lpstr>
      <vt:lpstr>Diapositive 17</vt:lpstr>
      <vt:lpstr>Contribution des différents modes de transports aux gaz à effet de serre</vt:lpstr>
      <vt:lpstr>Diapositive 19</vt:lpstr>
      <vt:lpstr>Diapositive 20</vt:lpstr>
      <vt:lpstr>Diapositive 21</vt:lpstr>
      <vt:lpstr>Diapositive 22</vt:lpstr>
      <vt:lpstr>Diapositive 23</vt:lpstr>
      <vt:lpstr>Diapositive 24</vt:lpstr>
      <vt:lpstr>Les perspectives…</vt:lpstr>
      <vt:lpstr>La demande de transport va continuer de croître…</vt:lpstr>
      <vt:lpstr>Les émissions de CO2 aussi</vt:lpstr>
      <vt:lpstr>Le scénario « bas carbone » ne permettrait que le maintien en 2050 du niveau actuel d’émissions.</vt:lpstr>
      <vt:lpstr>Qui n’a rêvé d’une croisière aux Caraïbes? </vt:lpstr>
      <vt:lpstr>Toujours plus grand…mais au gaz naturel</vt:lpstr>
      <vt:lpstr>Y a pas que le CO2!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Laurence</dc:creator>
  <cp:lastModifiedBy>Laurence</cp:lastModifiedBy>
  <cp:revision>99</cp:revision>
  <dcterms:created xsi:type="dcterms:W3CDTF">2018-04-25T12:44:41Z</dcterms:created>
  <dcterms:modified xsi:type="dcterms:W3CDTF">2018-05-17T12:14:27Z</dcterms:modified>
</cp:coreProperties>
</file>